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0" r:id="rId2"/>
    <p:sldId id="302" r:id="rId3"/>
    <p:sldId id="281" r:id="rId4"/>
    <p:sldId id="285" r:id="rId5"/>
    <p:sldId id="284" r:id="rId6"/>
    <p:sldId id="283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300" r:id="rId16"/>
    <p:sldId id="26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0" y="-84"/>
      </p:cViewPr>
      <p:guideLst>
        <p:guide orient="horz" pos="217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08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22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7263" y="1987550"/>
            <a:ext cx="6457950" cy="1383030"/>
            <a:chOff x="-91602" y="2105678"/>
            <a:chExt cx="6457950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第十九章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生活用电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1602" y="2658990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安全用电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/>
          <p:nvPr/>
        </p:nvSpPr>
        <p:spPr>
          <a:xfrm>
            <a:off x="354965" y="2061210"/>
            <a:ext cx="11184890" cy="273494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● 不接触低压带电体，不靠近高压带电体；</a:t>
            </a:r>
            <a:endParaRPr lang="en-US" altLang="x-none" sz="2800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● 更换灯泡、搬动电器前应断开电源开关；</a:t>
            </a:r>
            <a:endParaRPr lang="en-US" altLang="x-none" sz="2800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● 不弄湿用电器，不损坏绝缘层；</a:t>
            </a:r>
            <a:endParaRPr lang="en-US" altLang="x-none" sz="2800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● 保险装置、插座、导线、家用电器等达到使用寿命应及时更换</a:t>
            </a:r>
          </a:p>
        </p:txBody>
      </p:sp>
      <p:sp>
        <p:nvSpPr>
          <p:cNvPr id="31747" name="矩形 3"/>
          <p:cNvSpPr/>
          <p:nvPr/>
        </p:nvSpPr>
        <p:spPr>
          <a:xfrm>
            <a:off x="477520" y="1068070"/>
            <a:ext cx="32194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．安全用电原则：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/>
          <p:nvPr/>
        </p:nvSpPr>
        <p:spPr>
          <a:xfrm>
            <a:off x="523875" y="897890"/>
            <a:ext cx="64801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</a:rPr>
              <a:t>．触电的急救</a:t>
            </a:r>
          </a:p>
        </p:txBody>
      </p:sp>
      <p:pic>
        <p:nvPicPr>
          <p:cNvPr id="307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680" y="1809115"/>
            <a:ext cx="3825875" cy="3303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958" y="1809115"/>
            <a:ext cx="4005262" cy="327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Box 5"/>
          <p:cNvSpPr/>
          <p:nvPr/>
        </p:nvSpPr>
        <p:spPr>
          <a:xfrm>
            <a:off x="2266315" y="5285105"/>
            <a:ext cx="7900988" cy="106680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（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）切断电源</a:t>
            </a:r>
          </a:p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（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）迅速使触电人摆脱电源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/>
          <p:nvPr/>
        </p:nvSpPr>
        <p:spPr>
          <a:xfrm>
            <a:off x="617855" y="2736850"/>
            <a:ext cx="25628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</a:rPr>
              <a:t>雷电是大气中一种剧烈的放电现象</a:t>
            </a:r>
          </a:p>
        </p:txBody>
      </p:sp>
      <p:sp>
        <p:nvSpPr>
          <p:cNvPr id="29701" name="矩形 4"/>
          <p:cNvSpPr/>
          <p:nvPr/>
        </p:nvSpPr>
        <p:spPr>
          <a:xfrm>
            <a:off x="431800" y="839153"/>
            <a:ext cx="2641600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四、注意防雷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0" y="1153795"/>
            <a:ext cx="8374380" cy="5359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9" name="图片 27658" descr="图片1"/>
          <p:cNvPicPr>
            <a:picLocks noChangeAspect="1"/>
          </p:cNvPicPr>
          <p:nvPr/>
        </p:nvPicPr>
        <p:blipFill>
          <a:blip r:embed="rId2"/>
          <a:srcRect l="5560" t="630"/>
          <a:stretch>
            <a:fillRect/>
          </a:stretch>
        </p:blipFill>
        <p:spPr>
          <a:xfrm>
            <a:off x="858520" y="1176655"/>
            <a:ext cx="3667125" cy="550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/>
          <p:nvPr/>
        </p:nvSpPr>
        <p:spPr>
          <a:xfrm>
            <a:off x="1900555" y="779780"/>
            <a:ext cx="37096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现代建筑上的避雷针</a:t>
            </a:r>
          </a:p>
        </p:txBody>
      </p:sp>
      <p:sp>
        <p:nvSpPr>
          <p:cNvPr id="27653" name="Text Box 5"/>
          <p:cNvSpPr txBox="1"/>
          <p:nvPr/>
        </p:nvSpPr>
        <p:spPr>
          <a:xfrm>
            <a:off x="5963285" y="1821498"/>
            <a:ext cx="4751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高压输电铁塔上的防雷导线</a:t>
            </a:r>
          </a:p>
        </p:txBody>
      </p:sp>
      <p:pic>
        <p:nvPicPr>
          <p:cNvPr id="27658" name="图片 27657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285" y="2343785"/>
            <a:ext cx="4970463" cy="331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7"/>
          <p:cNvSpPr/>
          <p:nvPr/>
        </p:nvSpPr>
        <p:spPr>
          <a:xfrm>
            <a:off x="1104900" y="2151380"/>
            <a:ext cx="10060940" cy="2332599"/>
          </a:xfrm>
          <a:prstGeom prst="roundRect">
            <a:avLst>
              <a:gd name="adj" fmla="val 12546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 lIns="0" rIns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1．不要靠近金属栏杆，各种电器应暂停使用。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2．迅速走进屋内，或汽车内。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3．不要手持金属杆，金属饰物包括手表也要抛离。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4．在高山上，应该找没有积水的凹坑处双脚并拢蹲下。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1104900" y="887095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雷电时应该注意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7"/>
          <p:cNvSpPr txBox="1"/>
          <p:nvPr/>
        </p:nvSpPr>
        <p:spPr>
          <a:xfrm>
            <a:off x="1700213" y="5347653"/>
            <a:ext cx="2295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</a:rPr>
              <a:t>．急救措施</a:t>
            </a:r>
          </a:p>
        </p:txBody>
      </p:sp>
      <p:sp>
        <p:nvSpPr>
          <p:cNvPr id="25603" name="Text Box 10"/>
          <p:cNvSpPr txBox="1"/>
          <p:nvPr/>
        </p:nvSpPr>
        <p:spPr>
          <a:xfrm>
            <a:off x="1700213" y="3799840"/>
            <a:ext cx="29257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．安全用电原则</a:t>
            </a:r>
          </a:p>
        </p:txBody>
      </p:sp>
      <p:sp>
        <p:nvSpPr>
          <p:cNvPr id="25604" name="Text Box 11"/>
          <p:cNvSpPr txBox="1"/>
          <p:nvPr/>
        </p:nvSpPr>
        <p:spPr>
          <a:xfrm>
            <a:off x="1700213" y="1963103"/>
            <a:ext cx="3048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．触电类型</a:t>
            </a:r>
          </a:p>
        </p:txBody>
      </p:sp>
      <p:grpSp>
        <p:nvGrpSpPr>
          <p:cNvPr id="25606" name="组合 25605"/>
          <p:cNvGrpSpPr/>
          <p:nvPr/>
        </p:nvGrpSpPr>
        <p:grpSpPr>
          <a:xfrm>
            <a:off x="4122738" y="1432878"/>
            <a:ext cx="2203450" cy="1598612"/>
            <a:chOff x="0" y="0"/>
            <a:chExt cx="1388" cy="1007"/>
          </a:xfrm>
        </p:grpSpPr>
        <p:sp>
          <p:nvSpPr>
            <p:cNvPr id="25607" name="Text Box 3"/>
            <p:cNvSpPr txBox="1"/>
            <p:nvPr/>
          </p:nvSpPr>
          <p:spPr>
            <a:xfrm>
              <a:off x="141" y="0"/>
              <a:ext cx="124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</a:rPr>
                <a:t>低压触电</a:t>
              </a:r>
            </a:p>
          </p:txBody>
        </p:sp>
        <p:sp>
          <p:nvSpPr>
            <p:cNvPr id="25608" name="Text Box 4"/>
            <p:cNvSpPr txBox="1"/>
            <p:nvPr/>
          </p:nvSpPr>
          <p:spPr>
            <a:xfrm>
              <a:off x="141" y="680"/>
              <a:ext cx="11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Arial" panose="020B0604020202020204" pitchFamily="34" charset="0"/>
                </a:rPr>
                <a:t>高压触电</a:t>
              </a:r>
            </a:p>
          </p:txBody>
        </p:sp>
        <p:sp>
          <p:nvSpPr>
            <p:cNvPr id="25609" name="左大括号 25608"/>
            <p:cNvSpPr/>
            <p:nvPr/>
          </p:nvSpPr>
          <p:spPr>
            <a:xfrm>
              <a:off x="0" y="198"/>
              <a:ext cx="170" cy="624"/>
            </a:xfrm>
            <a:prstGeom prst="leftBrace">
              <a:avLst>
                <a:gd name="adj1" fmla="val 30588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0" name="组合 25609"/>
          <p:cNvGrpSpPr/>
          <p:nvPr/>
        </p:nvGrpSpPr>
        <p:grpSpPr>
          <a:xfrm>
            <a:off x="6011863" y="1072515"/>
            <a:ext cx="2098675" cy="1117600"/>
            <a:chOff x="0" y="0"/>
            <a:chExt cx="1322" cy="704"/>
          </a:xfrm>
        </p:grpSpPr>
        <p:sp>
          <p:nvSpPr>
            <p:cNvPr id="25611" name="Text Box 5"/>
            <p:cNvSpPr txBox="1"/>
            <p:nvPr/>
          </p:nvSpPr>
          <p:spPr>
            <a:xfrm>
              <a:off x="170" y="0"/>
              <a:ext cx="1152" cy="7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单线触电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双线触电</a:t>
              </a:r>
            </a:p>
          </p:txBody>
        </p:sp>
        <p:sp>
          <p:nvSpPr>
            <p:cNvPr id="25612" name="左大括号 25611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3" name="组合 25612"/>
          <p:cNvGrpSpPr/>
          <p:nvPr/>
        </p:nvGrpSpPr>
        <p:grpSpPr>
          <a:xfrm>
            <a:off x="6011863" y="2198053"/>
            <a:ext cx="2805112" cy="1117600"/>
            <a:chOff x="0" y="0"/>
            <a:chExt cx="1767" cy="704"/>
          </a:xfrm>
        </p:grpSpPr>
        <p:sp>
          <p:nvSpPr>
            <p:cNvPr id="25614" name="Text Box 6"/>
            <p:cNvSpPr txBox="1"/>
            <p:nvPr/>
          </p:nvSpPr>
          <p:spPr>
            <a:xfrm>
              <a:off x="227" y="0"/>
              <a:ext cx="1540" cy="7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高压电弧触电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跨步电压触电</a:t>
              </a:r>
            </a:p>
          </p:txBody>
        </p:sp>
        <p:sp>
          <p:nvSpPr>
            <p:cNvPr id="25615" name="左大括号 25614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组合 25615"/>
          <p:cNvGrpSpPr/>
          <p:nvPr/>
        </p:nvGrpSpPr>
        <p:grpSpPr>
          <a:xfrm>
            <a:off x="4616450" y="3502978"/>
            <a:ext cx="3556000" cy="1117600"/>
            <a:chOff x="0" y="0"/>
            <a:chExt cx="2240" cy="704"/>
          </a:xfrm>
        </p:grpSpPr>
        <p:sp>
          <p:nvSpPr>
            <p:cNvPr id="25617" name="Text Box 9"/>
            <p:cNvSpPr txBox="1"/>
            <p:nvPr/>
          </p:nvSpPr>
          <p:spPr>
            <a:xfrm>
              <a:off x="207" y="0"/>
              <a:ext cx="2033" cy="7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不靠近高压带电器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不接触低压带电体</a:t>
              </a:r>
            </a:p>
          </p:txBody>
        </p:sp>
        <p:sp>
          <p:nvSpPr>
            <p:cNvPr id="25618" name="左大括号 25617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27" name="组合 25626"/>
          <p:cNvGrpSpPr/>
          <p:nvPr/>
        </p:nvGrpSpPr>
        <p:grpSpPr>
          <a:xfrm>
            <a:off x="3932238" y="5022215"/>
            <a:ext cx="5834062" cy="1117600"/>
            <a:chOff x="1995" y="3202"/>
            <a:chExt cx="3675" cy="704"/>
          </a:xfrm>
        </p:grpSpPr>
        <p:sp>
          <p:nvSpPr>
            <p:cNvPr id="25620" name="Text Box 8"/>
            <p:cNvSpPr txBox="1"/>
            <p:nvPr/>
          </p:nvSpPr>
          <p:spPr>
            <a:xfrm>
              <a:off x="2165" y="3202"/>
              <a:ext cx="3505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切断电源</a:t>
              </a: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用绝缘体将触电者与带电体分开</a:t>
              </a:r>
            </a:p>
          </p:txBody>
        </p:sp>
        <p:sp>
          <p:nvSpPr>
            <p:cNvPr id="25621" name="左大括号 25620"/>
            <p:cNvSpPr/>
            <p:nvPr/>
          </p:nvSpPr>
          <p:spPr>
            <a:xfrm>
              <a:off x="1995" y="3362"/>
              <a:ext cx="159" cy="448"/>
            </a:xfrm>
            <a:prstGeom prst="leftBrace">
              <a:avLst>
                <a:gd name="adj1" fmla="val 2348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22" name="组合 25621"/>
          <p:cNvGrpSpPr/>
          <p:nvPr/>
        </p:nvGrpSpPr>
        <p:grpSpPr>
          <a:xfrm>
            <a:off x="416560" y="621983"/>
            <a:ext cx="2789238" cy="920750"/>
            <a:chOff x="0" y="0"/>
            <a:chExt cx="2231" cy="580"/>
          </a:xfrm>
        </p:grpSpPr>
        <p:pic>
          <p:nvPicPr>
            <p:cNvPr id="25623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4" name="文本框 2562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文本框 36870"/>
          <p:cNvSpPr txBox="1"/>
          <p:nvPr/>
        </p:nvSpPr>
        <p:spPr>
          <a:xfrm>
            <a:off x="1287780" y="1828165"/>
            <a:ext cx="61118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1</a:t>
            </a:r>
            <a:r>
              <a:rPr lang="zh-CN" altLang="en-US" sz="4800" b="1" dirty="0">
                <a:latin typeface="Times New Roman" panose="02020603050405020304" pitchFamily="18" charset="0"/>
              </a:rPr>
              <a:t>、什么是触电？？</a:t>
            </a:r>
          </a:p>
        </p:txBody>
      </p:sp>
      <p:sp>
        <p:nvSpPr>
          <p:cNvPr id="36872" name="矩形 4"/>
          <p:cNvSpPr/>
          <p:nvPr/>
        </p:nvSpPr>
        <p:spPr>
          <a:xfrm>
            <a:off x="840740" y="857250"/>
            <a:ext cx="1910715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想想议议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87780" y="3157220"/>
            <a:ext cx="48494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2</a:t>
            </a:r>
            <a:r>
              <a:rPr lang="zh-CN" altLang="en-US" sz="4800" b="1" dirty="0">
                <a:latin typeface="Times New Roman" panose="02020603050405020304" pitchFamily="18" charset="0"/>
              </a:rPr>
              <a:t>、人触电后可能会遭受哪些伤害？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87780" y="5118735"/>
            <a:ext cx="52647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3</a:t>
            </a:r>
            <a:r>
              <a:rPr lang="zh-CN" altLang="en-US" sz="4800" b="1" dirty="0">
                <a:latin typeface="Times New Roman" panose="02020603050405020304" pitchFamily="18" charset="0"/>
              </a:rPr>
              <a:t>、如何防止触电？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4820" y="857250"/>
            <a:ext cx="5132705" cy="571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 Box 2"/>
          <p:cNvSpPr txBox="1"/>
          <p:nvPr/>
        </p:nvSpPr>
        <p:spPr>
          <a:xfrm>
            <a:off x="599440" y="1776730"/>
            <a:ext cx="4796790" cy="1571625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．电对人体造成的伤害程度与通过人体电流的大小及持续时间有关。</a:t>
            </a:r>
          </a:p>
        </p:txBody>
      </p:sp>
      <p:sp>
        <p:nvSpPr>
          <p:cNvPr id="4108" name="Text Box 2"/>
          <p:cNvSpPr txBox="1"/>
          <p:nvPr/>
        </p:nvSpPr>
        <p:spPr>
          <a:xfrm>
            <a:off x="599440" y="4219575"/>
            <a:ext cx="10158095" cy="45212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　　2</a:t>
            </a:r>
            <a:r>
              <a:rPr lang="zh-CN" altLang="en-US" sz="2800" b="1" dirty="0">
                <a:latin typeface="Arial" panose="020B0604020202020204" pitchFamily="34" charset="0"/>
              </a:rPr>
              <a:t>．触电电流大小由人体电阻和加在人体两端的电压决定。</a:t>
            </a:r>
          </a:p>
        </p:txBody>
      </p:sp>
      <p:sp>
        <p:nvSpPr>
          <p:cNvPr id="4110" name="TextBox 4"/>
          <p:cNvSpPr/>
          <p:nvPr/>
        </p:nvSpPr>
        <p:spPr>
          <a:xfrm>
            <a:off x="7100570" y="1773555"/>
            <a:ext cx="4296410" cy="15748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 wrap="square" lIns="18000" tIns="0" rIns="1800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1 mA</a:t>
            </a:r>
            <a:r>
              <a:rPr lang="zh-CN" altLang="en-US" sz="2800" b="1" dirty="0">
                <a:latin typeface="Arial" panose="020B0604020202020204" pitchFamily="34" charset="0"/>
              </a:rPr>
              <a:t>      感觉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发麻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10 mA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人手难于摆脱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100 mA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时间呼吸困难</a:t>
            </a:r>
          </a:p>
        </p:txBody>
      </p:sp>
      <p:sp>
        <p:nvSpPr>
          <p:cNvPr id="4111" name="TextBox 4"/>
          <p:cNvSpPr/>
          <p:nvPr/>
        </p:nvSpPr>
        <p:spPr>
          <a:xfrm>
            <a:off x="2082800" y="4802505"/>
            <a:ext cx="7555230" cy="124630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人体电阻约为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x-none" sz="2800" b="1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～</a:t>
            </a:r>
            <a:r>
              <a:rPr lang="en-US" altLang="x-none" sz="2800" b="1">
                <a:latin typeface="Times New Roman" panose="02020603050405020304" pitchFamily="18" charset="0"/>
              </a:rPr>
              <a:t>10</a:t>
            </a:r>
            <a:r>
              <a:rPr lang="en-US" altLang="x-none" sz="2800" b="1" baseline="30000">
                <a:latin typeface="Times New Roman" panose="02020603050405020304" pitchFamily="18" charset="0"/>
              </a:rPr>
              <a:t>5</a:t>
            </a:r>
            <a:r>
              <a:rPr lang="en-US" altLang="x-none" sz="2800" b="1">
                <a:latin typeface="Times New Roman" panose="02020603050405020304" pitchFamily="18" charset="0"/>
              </a:rPr>
              <a:t> </a:t>
            </a:r>
            <a:r>
              <a:rPr lang="en-US" altLang="zh-CN" b="1">
                <a:latin typeface="Arial" panose="020B0604020202020204" pitchFamily="34" charset="0"/>
              </a:rPr>
              <a:t>Ω</a:t>
            </a:r>
            <a:r>
              <a:rPr lang="en-US" altLang="x-none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；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在皮肤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潮湿时，人体的电阻可降低到约</a:t>
            </a:r>
            <a:r>
              <a:rPr lang="en-US" altLang="x-none" sz="2800" b="1">
                <a:latin typeface="Times New Roman" panose="02020603050405020304" pitchFamily="18" charset="0"/>
              </a:rPr>
              <a:t>10</a:t>
            </a:r>
            <a:r>
              <a:rPr lang="en-US" altLang="zh-CN" sz="2800" b="1" baseline="30000">
                <a:latin typeface="Times New Roman" panose="02020603050405020304" pitchFamily="18" charset="0"/>
              </a:rPr>
              <a:t>3 </a:t>
            </a:r>
            <a:r>
              <a:rPr lang="en-US" altLang="zh-CN" b="1">
                <a:latin typeface="Arial" panose="020B0604020202020204" pitchFamily="34" charset="0"/>
              </a:rPr>
              <a:t>Ω</a:t>
            </a:r>
            <a:r>
              <a:rPr lang="en-US" altLang="x-none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Symbol" panose="05050102010706020507" pitchFamily="18" charset="2"/>
              </a:rPr>
              <a:t>。</a:t>
            </a:r>
          </a:p>
        </p:txBody>
      </p:sp>
      <p:sp>
        <p:nvSpPr>
          <p:cNvPr id="4112" name="矩形 4"/>
          <p:cNvSpPr/>
          <p:nvPr/>
        </p:nvSpPr>
        <p:spPr>
          <a:xfrm>
            <a:off x="278765" y="778193"/>
            <a:ext cx="3865563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一、电压越高越危险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47050" y="1067435"/>
            <a:ext cx="2426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ym typeface="+mn-ea"/>
              </a:rPr>
              <a:t>电流通过人体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741670" y="2240915"/>
            <a:ext cx="1150620" cy="639445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/>
      <p:bldP spid="4110" grpId="0" bldLvl="0" animBg="1"/>
      <p:bldP spid="41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4"/>
          <p:cNvSpPr/>
          <p:nvPr/>
        </p:nvSpPr>
        <p:spPr>
          <a:xfrm>
            <a:off x="3917633" y="924243"/>
            <a:ext cx="7453312" cy="1822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家庭电路的电压                              </a:t>
            </a:r>
            <a:r>
              <a:rPr lang="en-US" altLang="x-none" sz="2800" b="1">
                <a:latin typeface="Times New Roman" panose="02020603050405020304" pitchFamily="18" charset="0"/>
              </a:rPr>
              <a:t>220 V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工厂用的动力电路的电压              </a:t>
            </a:r>
            <a:r>
              <a:rPr lang="en-US" altLang="x-none" sz="2800" b="1">
                <a:latin typeface="Times New Roman" panose="02020603050405020304" pitchFamily="18" charset="0"/>
              </a:rPr>
              <a:t>380 V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高压输电线路的电压               </a:t>
            </a:r>
            <a:r>
              <a:rPr lang="en-US" altLang="x-none" sz="2800" b="1">
                <a:latin typeface="Times New Roman" panose="02020603050405020304" pitchFamily="18" charset="0"/>
              </a:rPr>
              <a:t>10 kV</a:t>
            </a:r>
            <a:r>
              <a:rPr lang="zh-CN" altLang="en-US" sz="2800" b="1" dirty="0">
                <a:latin typeface="Times New Roman" panose="02020603050405020304" pitchFamily="18" charset="0"/>
              </a:rPr>
              <a:t>～</a:t>
            </a:r>
            <a:r>
              <a:rPr lang="en-US" altLang="x-none" sz="2800" b="1">
                <a:latin typeface="Times New Roman" panose="02020603050405020304" pitchFamily="18" charset="0"/>
              </a:rPr>
              <a:t>500 kV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1710690" y="3223895"/>
            <a:ext cx="877316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</a:t>
            </a:r>
            <a:r>
              <a:rPr lang="zh-CN" altLang="en-US" sz="2800" b="1" dirty="0">
                <a:sym typeface="+mn-ea"/>
              </a:rPr>
              <a:t>例如：</a:t>
            </a:r>
            <a:r>
              <a:rPr lang="zh-CN" altLang="en-US" sz="2800" b="1" dirty="0">
                <a:latin typeface="Arial" panose="020B0604020202020204" pitchFamily="34" charset="0"/>
              </a:rPr>
              <a:t>　根据欧姆定律计算可能产生的最大电流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　　</a:t>
            </a:r>
          </a:p>
        </p:txBody>
      </p:sp>
      <p:graphicFrame>
        <p:nvGraphicFramePr>
          <p:cNvPr id="37892" name="对象 37891"/>
          <p:cNvGraphicFramePr>
            <a:graphicFrameLocks noChangeAspect="1"/>
          </p:cNvGraphicFramePr>
          <p:nvPr/>
        </p:nvGraphicFramePr>
        <p:xfrm>
          <a:off x="5186045" y="3308033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114935" imgH="217170" progId="Equation.3">
                  <p:embed/>
                </p:oleObj>
              </mc:Choice>
              <mc:Fallback>
                <p:oleObj r:id="rId3" imgW="114935" imgH="21717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6045" y="3308033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6" name="TextBox 5"/>
          <p:cNvSpPr/>
          <p:nvPr/>
        </p:nvSpPr>
        <p:spPr>
          <a:xfrm>
            <a:off x="1710689" y="5269083"/>
            <a:ext cx="8599805" cy="673973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家庭电路的电压值远远超过安全电压（</a:t>
            </a: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36v 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）</a:t>
            </a:r>
          </a:p>
        </p:txBody>
      </p:sp>
      <p:grpSp>
        <p:nvGrpSpPr>
          <p:cNvPr id="37903" name="组合 37902"/>
          <p:cNvGrpSpPr/>
          <p:nvPr/>
        </p:nvGrpSpPr>
        <p:grpSpPr>
          <a:xfrm>
            <a:off x="2733358" y="3923983"/>
            <a:ext cx="6661150" cy="946150"/>
            <a:chOff x="1338" y="3741"/>
            <a:chExt cx="4196" cy="596"/>
          </a:xfrm>
        </p:grpSpPr>
        <p:sp>
          <p:nvSpPr>
            <p:cNvPr id="37898" name="矩形 37897"/>
            <p:cNvSpPr/>
            <p:nvPr/>
          </p:nvSpPr>
          <p:spPr>
            <a:xfrm>
              <a:off x="1338" y="3877"/>
              <a:ext cx="41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i="1">
                  <a:latin typeface="Times New Roman" panose="02020603050405020304" pitchFamily="18" charset="0"/>
                </a:rPr>
                <a:t> I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 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  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en-US" altLang="zh-CN" sz="2800" b="1">
                  <a:latin typeface="Times New Roman" panose="02020603050405020304" pitchFamily="18" charset="0"/>
                </a:rPr>
                <a:t> 2.2×10</a:t>
              </a:r>
              <a:r>
                <a:rPr lang="en-US" altLang="zh-CN" sz="2800" b="1" baseline="30000">
                  <a:latin typeface="宋体" panose="02010600030101010101" pitchFamily="2" charset="-122"/>
                </a:rPr>
                <a:t>-</a:t>
              </a:r>
              <a:r>
                <a:rPr lang="en-US" altLang="zh-CN" sz="2800" b="1" baseline="30000">
                  <a:latin typeface="Times New Roman" panose="02020603050405020304" pitchFamily="18" charset="0"/>
                </a:rPr>
                <a:t>2 </a:t>
              </a:r>
              <a:r>
                <a:rPr lang="en-US" altLang="zh-CN" sz="2800" b="1">
                  <a:latin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latin typeface="Times New Roman" panose="02020603050405020304" pitchFamily="18" charset="0"/>
                </a:rPr>
                <a:t>= 22 </a:t>
              </a:r>
              <a:r>
                <a:rPr lang="en-US" altLang="zh-CN" sz="2800" b="1" err="1">
                  <a:latin typeface="Times New Roman" panose="02020603050405020304" pitchFamily="18" charset="0"/>
                </a:rPr>
                <a:t>mA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37899" name="矩形 37898"/>
            <p:cNvSpPr/>
            <p:nvPr/>
          </p:nvSpPr>
          <p:spPr>
            <a:xfrm>
              <a:off x="1812" y="3741"/>
              <a:ext cx="27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U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37900" name="直接连接符 37899"/>
            <p:cNvSpPr/>
            <p:nvPr/>
          </p:nvSpPr>
          <p:spPr>
            <a:xfrm>
              <a:off x="1794" y="4036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01" name="矩形 37900"/>
            <p:cNvSpPr/>
            <p:nvPr/>
          </p:nvSpPr>
          <p:spPr>
            <a:xfrm>
              <a:off x="2396" y="3741"/>
              <a:ext cx="697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220 V</a:t>
              </a:r>
            </a:p>
            <a:p>
              <a:pPr algn="ctr"/>
              <a:r>
                <a:rPr lang="en-US" altLang="zh-CN" sz="2800" b="1">
                  <a:latin typeface="Times New Roman" panose="02020603050405020304" pitchFamily="18" charset="0"/>
                </a:rPr>
                <a:t>10</a:t>
              </a:r>
              <a:r>
                <a:rPr lang="en-US" altLang="zh-CN" sz="2800" b="1" baseline="30000">
                  <a:latin typeface="Times New Roman" panose="02020603050405020304" pitchFamily="18" charset="0"/>
                </a:rPr>
                <a:t>4</a:t>
              </a:r>
              <a:r>
                <a:rPr lang="en-US" altLang="zh-CN" sz="2800" b="1">
                  <a:latin typeface="Times New Roman" panose="02020603050405020304" pitchFamily="18" charset="0"/>
                </a:rPr>
                <a:t> Ω</a:t>
              </a:r>
            </a:p>
          </p:txBody>
        </p:sp>
        <p:sp>
          <p:nvSpPr>
            <p:cNvPr id="37902" name="直接连接符 37901"/>
            <p:cNvSpPr/>
            <p:nvPr/>
          </p:nvSpPr>
          <p:spPr>
            <a:xfrm>
              <a:off x="2338" y="4036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TextBox 5"/>
          <p:cNvSpPr/>
          <p:nvPr/>
        </p:nvSpPr>
        <p:spPr>
          <a:xfrm>
            <a:off x="502285" y="1055370"/>
            <a:ext cx="3021965" cy="1819073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当加在人体两端的电压为右侧数值时。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Box 4"/>
          <p:cNvSpPr/>
          <p:nvPr/>
        </p:nvSpPr>
        <p:spPr>
          <a:xfrm>
            <a:off x="1607820" y="1610995"/>
            <a:ext cx="4302125" cy="4701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人体接触火线、零线 </a:t>
            </a:r>
          </a:p>
        </p:txBody>
      </p:sp>
      <p:sp>
        <p:nvSpPr>
          <p:cNvPr id="36870" name="TextBox 4"/>
          <p:cNvSpPr/>
          <p:nvPr/>
        </p:nvSpPr>
        <p:spPr>
          <a:xfrm>
            <a:off x="7194550" y="5612765"/>
            <a:ext cx="4302125" cy="4701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人体接触火线、大地</a:t>
            </a:r>
          </a:p>
        </p:txBody>
      </p:sp>
      <p:sp>
        <p:nvSpPr>
          <p:cNvPr id="36871" name="文本框 36870"/>
          <p:cNvSpPr txBox="1"/>
          <p:nvPr/>
        </p:nvSpPr>
        <p:spPr>
          <a:xfrm>
            <a:off x="4718050" y="963295"/>
            <a:ext cx="2756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．低压触电</a:t>
            </a:r>
          </a:p>
        </p:txBody>
      </p:sp>
      <p:sp>
        <p:nvSpPr>
          <p:cNvPr id="36872" name="矩形 4"/>
          <p:cNvSpPr/>
          <p:nvPr/>
        </p:nvSpPr>
        <p:spPr>
          <a:xfrm>
            <a:off x="569595" y="745490"/>
            <a:ext cx="3236595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二、触电种类</a:t>
            </a:r>
          </a:p>
        </p:txBody>
      </p:sp>
      <p:pic>
        <p:nvPicPr>
          <p:cNvPr id="36873" name="图片 36872" descr="BU2$%0)JV7`X8[E$49H0~AO"/>
          <p:cNvPicPr>
            <a:picLocks noChangeAspect="1"/>
          </p:cNvPicPr>
          <p:nvPr/>
        </p:nvPicPr>
        <p:blipFill>
          <a:blip r:embed="rId3"/>
          <a:srcRect b="48160"/>
          <a:stretch>
            <a:fillRect/>
          </a:stretch>
        </p:blipFill>
        <p:spPr>
          <a:xfrm>
            <a:off x="1807210" y="2225040"/>
            <a:ext cx="3041015" cy="4208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图片 36873" descr="BU2$%0)JV7`X8[E$49H0~AO"/>
          <p:cNvPicPr>
            <a:picLocks noChangeAspect="1"/>
          </p:cNvPicPr>
          <p:nvPr/>
        </p:nvPicPr>
        <p:blipFill>
          <a:blip r:embed="rId3"/>
          <a:srcRect t="52458"/>
          <a:stretch>
            <a:fillRect/>
          </a:stretch>
        </p:blipFill>
        <p:spPr>
          <a:xfrm>
            <a:off x="6765925" y="1783715"/>
            <a:ext cx="3014980" cy="382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36870" grpId="0" bldLvl="0" animBg="1"/>
      <p:bldP spid="368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4"/>
          <p:cNvSpPr/>
          <p:nvPr/>
        </p:nvSpPr>
        <p:spPr>
          <a:xfrm>
            <a:off x="8148003" y="5624513"/>
            <a:ext cx="2547937" cy="496887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跨步电压触电</a:t>
            </a:r>
          </a:p>
        </p:txBody>
      </p:sp>
      <p:sp>
        <p:nvSpPr>
          <p:cNvPr id="35843" name="TextBox 4"/>
          <p:cNvSpPr/>
          <p:nvPr/>
        </p:nvSpPr>
        <p:spPr>
          <a:xfrm>
            <a:off x="2754630" y="5624513"/>
            <a:ext cx="2052638" cy="496887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电弧触电</a:t>
            </a:r>
          </a:p>
        </p:txBody>
      </p:sp>
      <p:sp>
        <p:nvSpPr>
          <p:cNvPr id="35844" name="文本框 35843"/>
          <p:cNvSpPr txBox="1"/>
          <p:nvPr/>
        </p:nvSpPr>
        <p:spPr>
          <a:xfrm>
            <a:off x="1165860" y="932815"/>
            <a:ext cx="2555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．高压触电</a:t>
            </a:r>
          </a:p>
        </p:txBody>
      </p:sp>
      <p:pic>
        <p:nvPicPr>
          <p:cNvPr id="35845" name="图片 35844" descr="H{14L1CN(}UKR]NDK)(J2_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798" y="736600"/>
            <a:ext cx="4187825" cy="4887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35845" descr="`6624ACYH89H[3_G[FR[1R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555" y="1556068"/>
            <a:ext cx="3760788" cy="4068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34818"/>
          <p:cNvSpPr/>
          <p:nvPr/>
        </p:nvSpPr>
        <p:spPr>
          <a:xfrm>
            <a:off x="796925" y="4046855"/>
            <a:ext cx="23355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生活中还有哪些情况可能会引起触电？</a:t>
            </a:r>
          </a:p>
        </p:txBody>
      </p:sp>
      <p:grpSp>
        <p:nvGrpSpPr>
          <p:cNvPr id="34828" name="组合 34827"/>
          <p:cNvGrpSpPr/>
          <p:nvPr/>
        </p:nvGrpSpPr>
        <p:grpSpPr>
          <a:xfrm>
            <a:off x="4193540" y="1156335"/>
            <a:ext cx="7421245" cy="5083175"/>
            <a:chOff x="1020" y="1207"/>
            <a:chExt cx="4309" cy="2982"/>
          </a:xfrm>
        </p:grpSpPr>
        <p:pic>
          <p:nvPicPr>
            <p:cNvPr id="34821" name="Picture 2"/>
            <p:cNvPicPr>
              <a:picLocks noChangeAspect="1"/>
            </p:cNvPicPr>
            <p:nvPr/>
          </p:nvPicPr>
          <p:blipFill>
            <a:blip r:embed="rId2"/>
            <a:srcRect l="4738" r="2455"/>
            <a:stretch>
              <a:fillRect/>
            </a:stretch>
          </p:blipFill>
          <p:spPr>
            <a:xfrm>
              <a:off x="1020" y="1207"/>
              <a:ext cx="4309" cy="29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2" name="矩形 34821"/>
            <p:cNvSpPr/>
            <p:nvPr/>
          </p:nvSpPr>
          <p:spPr>
            <a:xfrm>
              <a:off x="2862" y="2416"/>
              <a:ext cx="653" cy="487"/>
            </a:xfrm>
            <a:prstGeom prst="rect">
              <a:avLst/>
            </a:prstGeom>
            <a:solidFill>
              <a:srgbClr val="FFEFAF"/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几种容易引起触电的情况</a:t>
              </a:r>
            </a:p>
          </p:txBody>
        </p:sp>
      </p:grpSp>
      <p:grpSp>
        <p:nvGrpSpPr>
          <p:cNvPr id="34823" name="组合 34822"/>
          <p:cNvGrpSpPr/>
          <p:nvPr/>
        </p:nvGrpSpPr>
        <p:grpSpPr>
          <a:xfrm>
            <a:off x="342900" y="706438"/>
            <a:ext cx="2789238" cy="920750"/>
            <a:chOff x="0" y="0"/>
            <a:chExt cx="2231" cy="580"/>
          </a:xfrm>
        </p:grpSpPr>
        <p:pic>
          <p:nvPicPr>
            <p:cNvPr id="34824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5" name="文本框 3482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923925" y="2084705"/>
            <a:ext cx="23355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图示的几种情况，为什么会引起触电？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32"/>
          <p:cNvPicPr>
            <a:picLocks noChangeAspect="1"/>
          </p:cNvPicPr>
          <p:nvPr/>
        </p:nvPicPr>
        <p:blipFill>
          <a:blip r:embed="rId2"/>
          <a:srcRect l="6133" t="2834" r="4207" b="15123"/>
          <a:stretch>
            <a:fillRect/>
          </a:stretch>
        </p:blipFill>
        <p:spPr>
          <a:xfrm>
            <a:off x="1743710" y="1116965"/>
            <a:ext cx="8352155" cy="5421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930" y="1531620"/>
            <a:ext cx="4562475" cy="4528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32771"/>
          <p:cNvSpPr/>
          <p:nvPr/>
        </p:nvSpPr>
        <p:spPr>
          <a:xfrm>
            <a:off x="416560" y="1574483"/>
            <a:ext cx="6372225" cy="561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．家庭电路中防止触电措施</a:t>
            </a:r>
          </a:p>
        </p:txBody>
      </p:sp>
      <p:pic>
        <p:nvPicPr>
          <p:cNvPr id="32773" name="图片 327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345" y="4174808"/>
            <a:ext cx="1833563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9980" y="4175125"/>
            <a:ext cx="1368425" cy="2386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矩形 4"/>
          <p:cNvSpPr/>
          <p:nvPr/>
        </p:nvSpPr>
        <p:spPr>
          <a:xfrm>
            <a:off x="416560" y="717233"/>
            <a:ext cx="3457575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三、安全用电原则</a:t>
            </a:r>
          </a:p>
        </p:txBody>
      </p:sp>
      <p:sp>
        <p:nvSpPr>
          <p:cNvPr id="32777" name="矩形 32776"/>
          <p:cNvSpPr/>
          <p:nvPr/>
        </p:nvSpPr>
        <p:spPr>
          <a:xfrm>
            <a:off x="919163" y="2406015"/>
            <a:ext cx="6372225" cy="1630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开关必须接在火线上；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螺丝口灯泡，尾部接火线；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有金属外壳的电器，外壳要接地。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Microsoft Office PowerPoint</Application>
  <PresentationFormat>自定义</PresentationFormat>
  <Paragraphs>77</Paragraphs>
  <Slides>16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